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233"/>
    <a:srgbClr val="F5F8FA"/>
    <a:srgbClr val="F2F4F7"/>
    <a:srgbClr val="E8F6F0"/>
    <a:srgbClr val="D3DFDA"/>
    <a:srgbClr val="F1F2F5"/>
    <a:srgbClr val="C0CBC7"/>
    <a:srgbClr val="612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9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fld id="{826D0B5B-B9E5-4C17-BEE6-4F49FD47437F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fld id="{495F0448-A3D6-4267-821A-57203F660F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424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titlepage_Graphi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200400"/>
            <a:ext cx="3011488" cy="332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>
            <a:lvl1pPr>
              <a:defRPr>
                <a:solidFill>
                  <a:srgbClr val="3432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43233"/>
                </a:solidFill>
              </a:defRPr>
            </a:lvl1pPr>
          </a:lstStyle>
          <a:p>
            <a:fld id="{B88F5ABF-AEA6-40BC-965E-62A9856B8CB2}" type="datetimeFigureOut">
              <a:rPr lang="en-US" altLang="en-US"/>
              <a:pPr/>
              <a:t>4/14/2014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2059A6-BF97-4AB6-BA65-891443A93D22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79321-F8EA-4BB7-AEC0-5BE767F2E6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D1A1CF-B4E8-4DFF-8693-B4EEEAD7EF63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0C454-FD2F-413C-B448-BABAE1B37E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7680CF-0E87-4FF2-9DAA-527DD0D47B80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6123E-8CAF-4213-8AFF-373C689F3F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14F24-E148-4FDF-9D86-99AD2B0E94D3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A60F8-DC19-440B-9BF6-46B20A74F1C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F03EC-A4A1-47CF-80F2-018F9A9780DE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F8F5D-2624-40F9-9173-21CF700ADB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5D873-ABD5-47B6-9D73-74D351D7FA19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4B9A6-C8DD-46C1-A818-9A457AF0C8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5FF515-0964-4495-A183-23AB7ABD68AE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36B78-9061-4AEE-9A66-D6F12C0D00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00C3E-013F-4E49-8B83-8D60139A414C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64F68-44D9-4A32-8759-33E6F8A629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AB0154-D00B-42AD-80A7-EE70559ABCEB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F2018-10A2-45D7-B9B2-30E4473F09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ABD652-34F9-41E6-A30C-495F7E1012FF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04D9D-A9BA-4C88-A5C2-F409252F20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bg1">
              <a:lumMod val="85000"/>
            </a:schemeClr>
          </a:fgClr>
          <a:bgClr>
            <a:srgbClr val="F5F8FA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70988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Arial Bold Italic 40pt Black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90AC44F1-FC7B-432E-9A69-9E301A026438}" type="datetimeFigureOut">
              <a:rPr lang="en-US" altLang="en-US"/>
              <a:pPr/>
              <a:t>4/14/2014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4ABC3F11-47D0-4D42-B211-89E412C92292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2" name="Picture 3" descr="DLI crest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4800" y="152400"/>
            <a:ext cx="914400" cy="121920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Placeholder 1"/>
          <p:cNvSpPr txBox="1">
            <a:spLocks/>
          </p:cNvSpPr>
          <p:nvPr userDrawn="1"/>
        </p:nvSpPr>
        <p:spPr bwMode="auto">
          <a:xfrm>
            <a:off x="0" y="-76200"/>
            <a:ext cx="9220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i="1" kern="12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600" i="0" dirty="0" smtClean="0">
                <a:solidFill>
                  <a:srgbClr val="612059"/>
                </a:solidFill>
                <a:latin typeface="Times New Roman"/>
                <a:cs typeface="Times New Roman"/>
              </a:rPr>
              <a:t>DEFENSE LANGUAGE INSTITUTE FOREIGN LANGUAGE CENTER</a:t>
            </a:r>
            <a:endParaRPr lang="en-US" sz="1600" i="0" dirty="0">
              <a:solidFill>
                <a:srgbClr val="612059"/>
              </a:solidFill>
              <a:latin typeface="Times New Roman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1" kern="1200">
          <a:solidFill>
            <a:srgbClr val="34323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43233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43233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43233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343233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343233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343233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343233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343233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343233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FLO Enhancement Program</a:t>
            </a:r>
            <a:b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</a:b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(FEP)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en-US" dirty="0" smtClean="0">
              <a:ea typeface="ＭＳ Ｐゴシック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 dirty="0" smtClean="0">
                <a:ea typeface="ＭＳ Ｐゴシック" pitchFamily="34" charset="-128"/>
              </a:rPr>
              <a:t>Voice </a:t>
            </a:r>
            <a:r>
              <a:rPr lang="en-US" altLang="en-US" dirty="0" smtClean="0">
                <a:ea typeface="ＭＳ Ｐゴシック" pitchFamily="34" charset="-128"/>
              </a:rPr>
              <a:t>EFA</a:t>
            </a:r>
            <a:endParaRPr lang="en-US" altLang="en-US" dirty="0" smtClean="0">
              <a:ea typeface="ＭＳ Ｐゴシック" pitchFamily="34" charset="-128"/>
            </a:endParaRPr>
          </a:p>
          <a:p>
            <a:pPr eaLnBrk="1" hangingPunct="1">
              <a:lnSpc>
                <a:spcPct val="70000"/>
              </a:lnSpc>
            </a:pPr>
            <a:endParaRPr lang="en-US" altLang="en-US" dirty="0" smtClean="0">
              <a:ea typeface="ＭＳ Ｐゴシック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 dirty="0" smtClean="0">
                <a:ea typeface="ＭＳ Ｐゴシック" pitchFamily="34" charset="-128"/>
              </a:rPr>
              <a:t>Graphic EFA</a:t>
            </a:r>
          </a:p>
        </p:txBody>
      </p:sp>
      <p:sp>
        <p:nvSpPr>
          <p:cNvPr id="12291" name="Title Placehol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en-US" altLang="en-US" smtClean="0">
              <a:ea typeface="ＭＳ Ｐゴシック" pitchFamily="34" charset="-128"/>
            </a:endParaRPr>
          </a:p>
          <a:p>
            <a:pPr algn="ctr">
              <a:buFont typeface="Arial" charset="0"/>
              <a:buNone/>
            </a:pPr>
            <a:r>
              <a:rPr lang="en-US" altLang="en-US" smtClean="0">
                <a:ea typeface="ＭＳ Ｐゴシック" pitchFamily="34" charset="-128"/>
              </a:rPr>
              <a:t>Questions/Comments</a:t>
            </a:r>
          </a:p>
        </p:txBody>
      </p:sp>
      <p:sp>
        <p:nvSpPr>
          <p:cNvPr id="13315" name="Title Placehol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FEP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bg1">
              <a:lumMod val="85000"/>
            </a:schemeClr>
          </a:fgClr>
          <a:bgClr>
            <a:srgbClr val="F5F8FA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 smtClean="0">
              <a:ea typeface="ＭＳ Ｐゴシック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ea typeface="ＭＳ Ｐゴシック" pitchFamily="34" charset="-128"/>
              </a:rPr>
              <a:t>Program Goal: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 smtClean="0">
              <a:ea typeface="ＭＳ Ｐゴシック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 smtClean="0">
                <a:ea typeface="ＭＳ Ｐゴシック" pitchFamily="34" charset="-128"/>
              </a:rPr>
              <a:t>Minimizing the mission readiness gap between the DLI graduate and the linguist in the field</a:t>
            </a:r>
          </a:p>
        </p:txBody>
      </p:sp>
      <p:sp>
        <p:nvSpPr>
          <p:cNvPr id="4099" name="Title Placehol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FEP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371600" y="762000"/>
            <a:ext cx="7467600" cy="533400"/>
          </a:xfrm>
        </p:spPr>
        <p:txBody>
          <a:bodyPr/>
          <a:lstStyle/>
          <a:p>
            <a: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Future Challenges</a:t>
            </a:r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/>
            </a:r>
            <a:b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>
                <a:ea typeface="ＭＳ Ｐゴシック" pitchFamily="34" charset="-128"/>
              </a:rPr>
              <a:t>Understanding the Job</a:t>
            </a:r>
          </a:p>
          <a:p>
            <a:pPr lvl="1"/>
            <a:r>
              <a:rPr lang="en-US" altLang="en-US" sz="2400" smtClean="0">
                <a:ea typeface="ＭＳ Ｐゴシック" pitchFamily="34" charset="-128"/>
              </a:rPr>
              <a:t>Instantly recognize and accurately translate imperfect written and oral passages</a:t>
            </a:r>
          </a:p>
          <a:p>
            <a:pPr lvl="3">
              <a:buFont typeface="Arial" charset="0"/>
              <a:buChar char="•"/>
            </a:pPr>
            <a:r>
              <a:rPr lang="en-US" altLang="en-US" sz="2400" smtClean="0">
                <a:ea typeface="ＭＳ Ｐゴシック" pitchFamily="34" charset="-128"/>
              </a:rPr>
              <a:t>Often little or no reference material, native help, or the speaker/writer present for clarification</a:t>
            </a:r>
          </a:p>
          <a:p>
            <a:pPr lvl="1"/>
            <a:r>
              <a:rPr lang="en-US" altLang="en-US" sz="2400" smtClean="0">
                <a:ea typeface="ＭＳ Ｐゴシック" pitchFamily="34" charset="-128"/>
              </a:rPr>
              <a:t>Utilize analytical and deductive reasoning skills to predict/explain happenings or fill-in missing information</a:t>
            </a:r>
          </a:p>
          <a:p>
            <a:pPr lvl="1"/>
            <a:r>
              <a:rPr lang="en-US" altLang="en-US" sz="2400" smtClean="0">
                <a:ea typeface="ＭＳ Ｐゴシック" pitchFamily="34" charset="-128"/>
              </a:rPr>
              <a:t>Deal quickly and effectively with random, disjointed, widely varied topics, accents, culture specific references, and slang </a:t>
            </a:r>
          </a:p>
          <a:p>
            <a:pPr lvl="3">
              <a:buFont typeface="Arial" charset="0"/>
              <a:buChar char="•"/>
            </a:pPr>
            <a:r>
              <a:rPr lang="en-US" altLang="en-US" sz="2400" smtClean="0">
                <a:ea typeface="ＭＳ Ｐゴシック" pitchFamily="34" charset="-128"/>
              </a:rPr>
              <a:t>Often including profanity and “improper” speech</a:t>
            </a:r>
          </a:p>
          <a:p>
            <a:pPr lvl="1"/>
            <a:r>
              <a:rPr lang="en-US" altLang="en-US" sz="2400" smtClean="0">
                <a:ea typeface="ＭＳ Ｐゴシック" pitchFamily="34" charset="-128"/>
              </a:rPr>
              <a:t>Perform at this level with no margin for error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67600" cy="960438"/>
          </a:xfrm>
        </p:spPr>
        <p:txBody>
          <a:bodyPr/>
          <a:lstStyle/>
          <a:p>
            <a: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Future Challenges </a:t>
            </a:r>
            <a:r>
              <a:rPr lang="en-US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(cont.)</a:t>
            </a:r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>
                <a:ea typeface="ＭＳ Ｐゴシック" pitchFamily="34" charset="-128"/>
              </a:rPr>
              <a:t>Perform in hostile environments (uncooperative natives), interpret intent</a:t>
            </a:r>
          </a:p>
          <a:p>
            <a:pPr lvl="1"/>
            <a:r>
              <a:rPr lang="en-US" altLang="en-US" dirty="0" smtClean="0">
                <a:ea typeface="ＭＳ Ｐゴシック" pitchFamily="34" charset="-128"/>
              </a:rPr>
              <a:t>Perform in different contexts (refugee camp vs. embassy)</a:t>
            </a:r>
          </a:p>
          <a:p>
            <a:pPr lvl="1"/>
            <a:r>
              <a:rPr lang="en-US" altLang="en-US" dirty="0" smtClean="0">
                <a:ea typeface="ＭＳ Ｐゴシック" pitchFamily="34" charset="-128"/>
              </a:rPr>
              <a:t>Perform different tasks (unfamiliar, not canned situations)</a:t>
            </a:r>
          </a:p>
          <a:p>
            <a:pPr lvl="1"/>
            <a:r>
              <a:rPr lang="en-US" altLang="en-US" dirty="0" smtClean="0">
                <a:ea typeface="ＭＳ Ｐゴシック" pitchFamily="34" charset="-128"/>
              </a:rPr>
              <a:t>Solve problems, find motives, persuade</a:t>
            </a:r>
          </a:p>
          <a:p>
            <a:pPr lvl="1"/>
            <a:r>
              <a:rPr lang="en-US" altLang="en-US" dirty="0" smtClean="0">
                <a:ea typeface="ＭＳ Ｐゴシック" pitchFamily="34" charset="-128"/>
              </a:rPr>
              <a:t>Take notes, summarize, make recommendation based on an overheard conversation</a:t>
            </a:r>
          </a:p>
          <a:p>
            <a:endParaRPr lang="en-US" alt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>
                <a:ea typeface="ＭＳ Ｐゴシック" pitchFamily="34" charset="-128"/>
              </a:rPr>
              <a:t>FEP/Enhanced FLO Activities (EFAs) meet the challenge:</a:t>
            </a:r>
          </a:p>
          <a:p>
            <a:pPr lvl="1"/>
            <a:r>
              <a:rPr lang="en-US" altLang="en-US" sz="2000" smtClean="0">
                <a:ea typeface="ＭＳ Ｐゴシック" pitchFamily="34" charset="-128"/>
              </a:rPr>
              <a:t>Methodologically sound language learning strategies (teaching vs. testing)</a:t>
            </a:r>
          </a:p>
          <a:p>
            <a:pPr lvl="1"/>
            <a:r>
              <a:rPr lang="en-US" altLang="en-US" sz="2000" smtClean="0">
                <a:ea typeface="ＭＳ Ｐゴシック" pitchFamily="34" charset="-128"/>
              </a:rPr>
              <a:t>Power packed high-level audio selections: </a:t>
            </a:r>
          </a:p>
          <a:p>
            <a:pPr lvl="2"/>
            <a:r>
              <a:rPr lang="en-US" altLang="en-US" sz="2000" smtClean="0">
                <a:ea typeface="ＭＳ Ｐゴシック" pitchFamily="34" charset="-128"/>
              </a:rPr>
              <a:t>Tangentially job related</a:t>
            </a:r>
          </a:p>
          <a:p>
            <a:pPr lvl="2"/>
            <a:r>
              <a:rPr lang="en-US" altLang="en-US" sz="2000" smtClean="0">
                <a:ea typeface="ＭＳ Ｐゴシック" pitchFamily="34" charset="-128"/>
              </a:rPr>
              <a:t>Imperfect quality</a:t>
            </a:r>
          </a:p>
          <a:p>
            <a:pPr lvl="2"/>
            <a:r>
              <a:rPr lang="en-US" altLang="en-US" sz="2000" smtClean="0">
                <a:ea typeface="ＭＳ Ｐゴシック" pitchFamily="34" charset="-128"/>
              </a:rPr>
              <a:t>Multiple speakers</a:t>
            </a:r>
          </a:p>
          <a:p>
            <a:pPr lvl="2"/>
            <a:r>
              <a:rPr lang="en-US" altLang="en-US" sz="2000" smtClean="0">
                <a:ea typeface="ＭＳ Ｐゴシック" pitchFamily="34" charset="-128"/>
              </a:rPr>
              <a:t>Colloquial speech</a:t>
            </a:r>
          </a:p>
          <a:p>
            <a:pPr lvl="1"/>
            <a:r>
              <a:rPr lang="en-US" altLang="en-US" sz="2000" smtClean="0">
                <a:ea typeface="ＭＳ Ｐゴシック" pitchFamily="34" charset="-128"/>
              </a:rPr>
              <a:t>Student-centered activities utilizing multiple active skills</a:t>
            </a:r>
          </a:p>
          <a:p>
            <a:pPr lvl="1"/>
            <a:r>
              <a:rPr lang="en-US" altLang="en-US" sz="2000" smtClean="0">
                <a:ea typeface="ＭＳ Ｐゴシック" pitchFamily="34" charset="-128"/>
              </a:rPr>
              <a:t>Grammar and structure</a:t>
            </a:r>
          </a:p>
          <a:p>
            <a:pPr lvl="1"/>
            <a:r>
              <a:rPr lang="en-US" altLang="en-US" sz="2000" smtClean="0">
                <a:ea typeface="ＭＳ Ｐゴシック" pitchFamily="34" charset="-128"/>
              </a:rPr>
              <a:t>Geography/map usage</a:t>
            </a:r>
          </a:p>
          <a:p>
            <a:pPr lvl="1"/>
            <a:r>
              <a:rPr lang="en-US" altLang="en-US" sz="2000" smtClean="0">
                <a:ea typeface="ＭＳ Ｐゴシック" pitchFamily="34" charset="-128"/>
              </a:rPr>
              <a:t>Target language research/Social Media</a:t>
            </a:r>
          </a:p>
          <a:p>
            <a:pPr lvl="1"/>
            <a:r>
              <a:rPr lang="en-US" altLang="en-US" sz="2000" smtClean="0">
                <a:ea typeface="ＭＳ Ｐゴシック" pitchFamily="34" charset="-128"/>
              </a:rPr>
              <a:t>Reporting</a:t>
            </a:r>
          </a:p>
        </p:txBody>
      </p:sp>
      <p:sp>
        <p:nvSpPr>
          <p:cNvPr id="7171" name="Title Placehol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Addressing Future Challenges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 smtClean="0">
              <a:ea typeface="ＭＳ Ｐゴシック" pitchFamily="34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en-US" dirty="0" smtClean="0">
                <a:ea typeface="ＭＳ Ｐゴシック" pitchFamily="34" charset="-128"/>
              </a:rPr>
              <a:t>Symbiotic relationship through text analysis:</a:t>
            </a:r>
          </a:p>
          <a:p>
            <a:pPr marL="1009650" lvl="1" indent="-609600" eaLnBrk="1" hangingPunct="1">
              <a:lnSpc>
                <a:spcPct val="7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400" dirty="0" smtClean="0">
                <a:ea typeface="ＭＳ Ｐゴシック" pitchFamily="34" charset="-128"/>
              </a:rPr>
              <a:t>  -  </a:t>
            </a:r>
            <a:r>
              <a:rPr lang="en-US" altLang="en-US" dirty="0" smtClean="0">
                <a:ea typeface="ＭＳ Ｐゴシック" pitchFamily="34" charset="-128"/>
              </a:rPr>
              <a:t>Authentic materials</a:t>
            </a:r>
          </a:p>
          <a:p>
            <a:pPr marL="1009650" lvl="1" indent="-60960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dirty="0" smtClean="0">
                <a:ea typeface="ＭＳ Ｐゴシック" pitchFamily="34" charset="-128"/>
              </a:rPr>
              <a:t>  -  Problem solving</a:t>
            </a:r>
          </a:p>
          <a:p>
            <a:pPr marL="1009650" lvl="1" indent="-60960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dirty="0" smtClean="0">
                <a:ea typeface="ＭＳ Ｐゴシック" pitchFamily="34" charset="-128"/>
              </a:rPr>
              <a:t>  -  Critical thinking</a:t>
            </a:r>
          </a:p>
          <a:p>
            <a:pPr marL="1009650" lvl="1" indent="-60960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dirty="0" smtClean="0">
                <a:ea typeface="ＭＳ Ｐゴシック" pitchFamily="34" charset="-128"/>
              </a:rPr>
              <a:t>  -  Developing strategies</a:t>
            </a:r>
          </a:p>
          <a:p>
            <a:pPr marL="1009650" lvl="1" indent="-60960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dirty="0" smtClean="0">
                <a:ea typeface="ＭＳ Ｐゴシック" pitchFamily="34" charset="-128"/>
              </a:rPr>
              <a:t>  -  Processing extended discourse</a:t>
            </a:r>
          </a:p>
          <a:p>
            <a:pPr marL="1009650" lvl="1" indent="-60960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dirty="0" smtClean="0">
                <a:ea typeface="ＭＳ Ｐゴシック" pitchFamily="34" charset="-128"/>
              </a:rPr>
              <a:t>  -  Cultural knowledge</a:t>
            </a:r>
          </a:p>
          <a:p>
            <a:pPr marL="1009650" lvl="1" indent="-60960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dirty="0" smtClean="0">
                <a:ea typeface="ＭＳ Ｐゴシック" pitchFamily="34" charset="-128"/>
              </a:rPr>
              <a:t>  -  Contextualization</a:t>
            </a:r>
          </a:p>
          <a:p>
            <a:pPr marL="1009650" lvl="1" indent="-60960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dirty="0" smtClean="0">
                <a:ea typeface="ＭＳ Ｐゴシック" pitchFamily="34" charset="-128"/>
              </a:rPr>
              <a:t>  -  Exposure to pragmatics…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800" dirty="0" smtClean="0">
              <a:ea typeface="ＭＳ Ｐゴシック" pitchFamily="34" charset="-128"/>
            </a:endParaRPr>
          </a:p>
        </p:txBody>
      </p:sp>
      <p:sp>
        <p:nvSpPr>
          <p:cNvPr id="8195" name="Title Placehol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Performance and Proficiency</a:t>
            </a:r>
            <a:b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FLOs and DLPT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b="1" dirty="0" smtClean="0"/>
              <a:t>Generation </a:t>
            </a:r>
            <a:r>
              <a:rPr lang="en-US" altLang="en-US" b="1" dirty="0"/>
              <a:t>1 EFAs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dirty="0"/>
              <a:t>Training: hands on training in schools weekly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dirty="0"/>
              <a:t>Development: up to 800 EFAs in 18 languages and dialects by DLI faculty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dirty="0"/>
              <a:t>Implementation: ongoing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dirty="0"/>
              <a:t>Challenges: transfer from </a:t>
            </a:r>
            <a:r>
              <a:rPr lang="en-US" altLang="en-US" dirty="0" err="1"/>
              <a:t>ScribeZone</a:t>
            </a:r>
            <a:r>
              <a:rPr lang="en-US" altLang="en-US" dirty="0"/>
              <a:t> to </a:t>
            </a:r>
            <a:r>
              <a:rPr lang="en-US" altLang="en-US" dirty="0" err="1"/>
              <a:t>WorkFLO</a:t>
            </a:r>
            <a:endParaRPr lang="en-US" altLang="en-US" dirty="0"/>
          </a:p>
        </p:txBody>
      </p:sp>
      <p:sp>
        <p:nvSpPr>
          <p:cNvPr id="9219" name="Title Placehol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Program Accomplishments:   Gen 1 EFAs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b="1" dirty="0" smtClean="0"/>
              <a:t>Generation </a:t>
            </a:r>
            <a:r>
              <a:rPr lang="en-US" altLang="en-US" b="1" dirty="0"/>
              <a:t>2 EFAs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2800" dirty="0"/>
              <a:t>Training: 3 orientation sessions by FEP for </a:t>
            </a:r>
            <a:r>
              <a:rPr lang="en-US" altLang="en-US" sz="2800" dirty="0" smtClean="0"/>
              <a:t>NFLC; training DLI faculty</a:t>
            </a:r>
            <a:endParaRPr lang="en-US" altLang="en-US" sz="28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2800" dirty="0"/>
              <a:t>Development: 1,495 EFAs (voice and graphic), in 23 languages and dialects developed through December 2013 by NFLC (minimum 65 per language)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2800" dirty="0"/>
              <a:t>Implementation: pending TL review and modification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2800" dirty="0"/>
              <a:t>Challenges: shortage of faculty members in certain languages to review and modify EFAs</a:t>
            </a:r>
          </a:p>
        </p:txBody>
      </p:sp>
      <p:sp>
        <p:nvSpPr>
          <p:cNvPr id="10243" name="Title Placehol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Program Accomplishments</a:t>
            </a:r>
            <a:r>
              <a:rPr lang="en-US" altLang="en-US" sz="3600" smtClean="0">
                <a:latin typeface="Arial" charset="0"/>
                <a:ea typeface="ＭＳ Ｐゴシック" pitchFamily="34" charset="-128"/>
                <a:cs typeface="Arial" charset="0"/>
              </a:rPr>
              <a:t>:    Gen </a:t>
            </a:r>
            <a: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2 EFAs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373563"/>
          </a:xfrm>
        </p:spPr>
        <p:txBody>
          <a:bodyPr/>
          <a:lstStyle/>
          <a:p>
            <a:pPr marL="0" indent="0" algn="ctr" eaLnBrk="1" hangingPunct="1">
              <a:buFont typeface="Arial" pitchFamily="34" charset="0"/>
              <a:buNone/>
              <a:defRPr/>
            </a:pPr>
            <a:r>
              <a:rPr lang="en-US" altLang="en-US" b="1" dirty="0"/>
              <a:t>Generation 3 EFAs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2800" dirty="0" smtClean="0"/>
              <a:t>Training</a:t>
            </a:r>
            <a:r>
              <a:rPr lang="en-US" altLang="en-US" sz="2800" dirty="0"/>
              <a:t>: 2 orientation sessions by FEP for </a:t>
            </a:r>
            <a:r>
              <a:rPr lang="en-US" altLang="en-US" sz="2800" dirty="0" smtClean="0"/>
              <a:t>NFLC; training DLI faculty</a:t>
            </a:r>
            <a:endParaRPr lang="en-US" altLang="en-US" sz="28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2800" dirty="0"/>
              <a:t>Development: 1,300 EFAs (voice and graphic), in 22 languages and dialects will be developed through June 2014 by NFLC; up to 450 already delivered and undergoing review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2800" dirty="0"/>
              <a:t>Implementation: pending upon the receipt and review of all </a:t>
            </a:r>
            <a:r>
              <a:rPr lang="en-US" altLang="en-US" sz="2800" dirty="0" smtClean="0"/>
              <a:t>Gen 3 EFAs</a:t>
            </a:r>
            <a:endParaRPr lang="en-US" altLang="en-US" sz="28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2800" dirty="0"/>
              <a:t>Challenges: processing materials with limited resources</a:t>
            </a:r>
          </a:p>
        </p:txBody>
      </p:sp>
      <p:sp>
        <p:nvSpPr>
          <p:cNvPr id="11267" name="Title Placehol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>
                <a:latin typeface="Arial" charset="0"/>
                <a:ea typeface="ＭＳ Ｐゴシック" pitchFamily="34" charset="-128"/>
                <a:cs typeface="Arial" charset="0"/>
              </a:rPr>
              <a:t>Program Accomplishments:    Gen 3 EFAs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6902</TotalTime>
  <Words>447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FLO Enhancement Program (FEP)</vt:lpstr>
      <vt:lpstr>FEP</vt:lpstr>
      <vt:lpstr>Future Challenges </vt:lpstr>
      <vt:lpstr>Future Challenges (cont.)</vt:lpstr>
      <vt:lpstr>Addressing Future Challenges</vt:lpstr>
      <vt:lpstr>Performance and Proficiency FLOs and DLPT</vt:lpstr>
      <vt:lpstr>Program Accomplishments:   Gen 1 EFAs</vt:lpstr>
      <vt:lpstr>Program Accomplishments:    Gen 2 EFAs</vt:lpstr>
      <vt:lpstr>Program Accomplishments:    Gen 3 EFAs</vt:lpstr>
      <vt:lpstr>Demo</vt:lpstr>
      <vt:lpstr>FEP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U.S. Army</dc:creator>
  <cp:lastModifiedBy>Cohen, Bella A STF (CIV)</cp:lastModifiedBy>
  <cp:revision>24</cp:revision>
  <dcterms:created xsi:type="dcterms:W3CDTF">2010-02-26T19:40:50Z</dcterms:created>
  <dcterms:modified xsi:type="dcterms:W3CDTF">2014-04-14T23:12:09Z</dcterms:modified>
</cp:coreProperties>
</file>